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8" r:id="rId3"/>
    <p:sldId id="260" r:id="rId4"/>
    <p:sldId id="265" r:id="rId5"/>
    <p:sldId id="269" r:id="rId6"/>
    <p:sldId id="270" r:id="rId7"/>
    <p:sldId id="271" r:id="rId8"/>
    <p:sldId id="272" r:id="rId9"/>
    <p:sldId id="273" r:id="rId10"/>
    <p:sldId id="264" r:id="rId11"/>
    <p:sldId id="27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1" autoAdjust="0"/>
    <p:restoredTop sz="85784"/>
  </p:normalViewPr>
  <p:slideViewPr>
    <p:cSldViewPr snapToGrid="0" snapToObjects="1">
      <p:cViewPr varScale="1">
        <p:scale>
          <a:sx n="58" d="100"/>
          <a:sy n="58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Tested HIV positive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All Women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In Labour</c:v>
                </c:pt>
                <c:pt idx="1">
                  <c:v>After Labour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4.9000000000000004</c:v>
                </c:pt>
                <c:pt idx="1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WUD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In Labour</c:v>
                </c:pt>
                <c:pt idx="1">
                  <c:v>After Labour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18</c:v>
                </c:pt>
                <c:pt idx="1">
                  <c:v>11.8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3986496"/>
        <c:axId val="127741160"/>
      </c:barChart>
      <c:catAx>
        <c:axId val="21398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41160"/>
        <c:crosses val="autoZero"/>
        <c:auto val="1"/>
        <c:lblAlgn val="ctr"/>
        <c:lblOffset val="100"/>
        <c:noMultiLvlLbl val="0"/>
      </c:catAx>
      <c:valAx>
        <c:axId val="127741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ART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All Women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didn't take ART in delivery</c:v>
                </c:pt>
                <c:pt idx="1">
                  <c:v>didn't take ART during pregnancy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WUD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didn't take ART in delivery</c:v>
                </c:pt>
                <c:pt idx="1">
                  <c:v>didn't take ART during pregnancy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17.5</c:v>
                </c:pt>
                <c:pt idx="1">
                  <c:v>12.7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343808"/>
        <c:axId val="214179760"/>
      </c:barChart>
      <c:catAx>
        <c:axId val="21434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79760"/>
        <c:crosses val="autoZero"/>
        <c:auto val="1"/>
        <c:lblAlgn val="ctr"/>
        <c:lblOffset val="100"/>
        <c:noMultiLvlLbl val="0"/>
      </c:catAx>
      <c:valAx>
        <c:axId val="2141797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</a:rPr>
              <a:t>NSP and OST Coverage in EECA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88700896967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14356728918197E-2"/>
          <c:y val="0.133599968157398"/>
          <c:w val="0.84476889304263403"/>
          <c:h val="0.6747778414942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WHO</c:v>
                </c:pt>
                <c:pt idx="1">
                  <c:v>Ukraine</c:v>
                </c:pt>
                <c:pt idx="2">
                  <c:v>Estonia</c:v>
                </c:pt>
                <c:pt idx="3">
                  <c:v>Uzbekistan</c:v>
                </c:pt>
                <c:pt idx="4">
                  <c:v>Belarus</c:v>
                </c:pt>
                <c:pt idx="5">
                  <c:v>Moldova</c:v>
                </c:pt>
                <c:pt idx="6">
                  <c:v>Armenia</c:v>
                </c:pt>
                <c:pt idx="7">
                  <c:v>Russia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</c:v>
                </c:pt>
                <c:pt idx="1">
                  <c:v>63</c:v>
                </c:pt>
                <c:pt idx="2">
                  <c:v>61.7</c:v>
                </c:pt>
                <c:pt idx="3">
                  <c:v>58.6</c:v>
                </c:pt>
                <c:pt idx="4">
                  <c:v>63</c:v>
                </c:pt>
                <c:pt idx="5">
                  <c:v>31</c:v>
                </c:pt>
                <c:pt idx="6">
                  <c:v>23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OST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WHO</c:v>
                </c:pt>
                <c:pt idx="1">
                  <c:v>Ukraine</c:v>
                </c:pt>
                <c:pt idx="2">
                  <c:v>Estonia</c:v>
                </c:pt>
                <c:pt idx="3">
                  <c:v>Uzbekistan</c:v>
                </c:pt>
                <c:pt idx="4">
                  <c:v>Belarus</c:v>
                </c:pt>
                <c:pt idx="5">
                  <c:v>Moldova</c:v>
                </c:pt>
                <c:pt idx="6">
                  <c:v>Armenia</c:v>
                </c:pt>
                <c:pt idx="7">
                  <c:v>Russia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40</c:v>
                </c:pt>
                <c:pt idx="1">
                  <c:v>3</c:v>
                </c:pt>
                <c:pt idx="2">
                  <c:v>15.7</c:v>
                </c:pt>
                <c:pt idx="3">
                  <c:v>0</c:v>
                </c:pt>
                <c:pt idx="4">
                  <c:v>5.3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180544"/>
        <c:axId val="214180936"/>
      </c:barChart>
      <c:catAx>
        <c:axId val="2141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80936"/>
        <c:crosses val="autoZero"/>
        <c:auto val="1"/>
        <c:lblAlgn val="ctr"/>
        <c:lblOffset val="100"/>
        <c:noMultiLvlLbl val="0"/>
      </c:catAx>
      <c:valAx>
        <c:axId val="214180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18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29CB7-4AAE-034C-B008-04A8D15D9FD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08C5-DFB4-D34E-8328-6950835F7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6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na.org/wp-content/uploads/2018/04/Letters_Kazakhstan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who inject drugs (PWID) have long experienced a significant epidemiological burden of HIV in EECA, accounting for </a:t>
            </a:r>
          </a:p>
          <a:p>
            <a:r>
              <a:rPr lang="en-GB" dirty="0" smtClean="0"/>
              <a:t>UNAIDS. 2017. </a:t>
            </a:r>
            <a:r>
              <a:rPr lang="en-GB" i="1" dirty="0" smtClean="0"/>
              <a:t>Ending AIDS. Progress towards the 90–90–90 targets</a:t>
            </a:r>
            <a:r>
              <a:rPr lang="en-GB" dirty="0" smtClean="0"/>
              <a:t>. Geneva: UNAIDS.</a:t>
            </a:r>
            <a:endParaRPr lang="ru-RU" dirty="0" smtClean="0"/>
          </a:p>
          <a:p>
            <a:r>
              <a:rPr lang="en-GB" dirty="0" smtClean="0"/>
              <a:t>Russian Central Scientific Research Institute of Epidemiology. 2017. Results of the Bio-Behavioural Study of HIV Infection among High Behavioural Risk Groups (IDU, MSM, CSW). Analytic Note. Moscow: Russian Central Scientific Research Institute of Epidemiology.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08C5-DFB4-D34E-8328-6950835F78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9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Formal response to the Fund of Women living with HIV, Kazakhstan dated by October 27, 2017 provided by the Republican </a:t>
            </a:r>
            <a:r>
              <a:rPr lang="en-GB" dirty="0" err="1" smtClean="0"/>
              <a:t>Center</a:t>
            </a:r>
            <a:r>
              <a:rPr lang="en-GB" dirty="0" smtClean="0"/>
              <a:t> for AIDS Prevention and Control of the Ministry of Health and Social Development of the Republic of Kazakhstan </a:t>
            </a:r>
            <a:r>
              <a:rPr lang="en-GB" u="sng" dirty="0" smtClean="0">
                <a:hlinkClick r:id="rId3"/>
              </a:rPr>
              <a:t>http://www.ewna.org/wp-content/uploads/2018/04/Letters_Kazakhstan.pdf</a:t>
            </a:r>
            <a:r>
              <a:rPr lang="en-GB" dirty="0" smtClean="0"/>
              <a:t> </a:t>
            </a:r>
            <a:endParaRPr lang="ru-RU" dirty="0" smtClean="0"/>
          </a:p>
          <a:p>
            <a:r>
              <a:rPr lang="en-CA" dirty="0" smtClean="0"/>
              <a:t>UNODC</a:t>
            </a:r>
            <a:r>
              <a:rPr lang="en-US" dirty="0" smtClean="0"/>
              <a:t>.</a:t>
            </a:r>
            <a:r>
              <a:rPr lang="en-CA" dirty="0" smtClean="0"/>
              <a:t> 2012. World Drug Report.</a:t>
            </a:r>
            <a:endParaRPr lang="ru-RU" dirty="0" smtClean="0"/>
          </a:p>
          <a:p>
            <a:r>
              <a:rPr lang="en-GB" dirty="0" smtClean="0"/>
              <a:t>According to studies conducted in Europe, the proportion of women among the so-called problem drug users (i.e. mainly injecting drug users) stands at about 25%. Women’s voices — experiences and perceptions of women facing drug problems.  EMCDDA, Lisbon, May 2009. </a:t>
            </a:r>
            <a:endParaRPr lang="ru-RU" dirty="0" smtClean="0"/>
          </a:p>
          <a:p>
            <a:r>
              <a:rPr lang="en-US" dirty="0" err="1" smtClean="0"/>
              <a:t>Dzjuba</a:t>
            </a:r>
            <a:r>
              <a:rPr lang="en-US" dirty="0" smtClean="0"/>
              <a:t>, O., </a:t>
            </a:r>
            <a:r>
              <a:rPr lang="en-US" dirty="0" err="1" smtClean="0"/>
              <a:t>Zhilka</a:t>
            </a:r>
            <a:r>
              <a:rPr lang="en-US" dirty="0" smtClean="0"/>
              <a:t>, N., </a:t>
            </a:r>
            <a:r>
              <a:rPr lang="en-US" dirty="0" err="1" smtClean="0"/>
              <a:t>Orlova</a:t>
            </a:r>
            <a:r>
              <a:rPr lang="en-US" dirty="0" smtClean="0"/>
              <a:t>, O. 2015. The </a:t>
            </a:r>
            <a:r>
              <a:rPr lang="en-US" dirty="0" err="1" smtClean="0"/>
              <a:t>Analisys</a:t>
            </a:r>
            <a:r>
              <a:rPr lang="en-US" dirty="0" smtClean="0"/>
              <a:t> of the HIV Mother-to-Child Transmission. Newsletter of </a:t>
            </a:r>
            <a:r>
              <a:rPr lang="en-US" dirty="0" err="1" smtClean="0"/>
              <a:t>Socila</a:t>
            </a:r>
            <a:r>
              <a:rPr lang="en-US" dirty="0" smtClean="0"/>
              <a:t> </a:t>
            </a:r>
            <a:r>
              <a:rPr lang="en-US" dirty="0" err="1" smtClean="0"/>
              <a:t>Hygene</a:t>
            </a:r>
            <a:r>
              <a:rPr lang="en-US" dirty="0" smtClean="0"/>
              <a:t> and Public Health in Ukraine. Volume 2 (64)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08C5-DFB4-D34E-8328-6950835F78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70263"/>
            <a:ext cx="8033657" cy="2991393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Key population-led health services: Optimizing prevention and care </a:t>
            </a:r>
            <a:br>
              <a:rPr lang="en-US" b="0" dirty="0"/>
            </a:br>
            <a:r>
              <a:rPr lang="en-US" dirty="0"/>
              <a:t>People who </a:t>
            </a:r>
            <a:r>
              <a:rPr lang="en-US" dirty="0" smtClean="0"/>
              <a:t>inject drugs: </a:t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needs matter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getting us into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2549"/>
            <a:ext cx="8125097" cy="1175657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/>
              <a:t>Svitlana</a:t>
            </a:r>
            <a:r>
              <a:rPr lang="en-US" sz="2400" dirty="0" smtClean="0"/>
              <a:t> </a:t>
            </a:r>
            <a:r>
              <a:rPr lang="en-US" sz="2400" dirty="0" err="1" smtClean="0"/>
              <a:t>Moroz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Eurasian Women’s Network on AIDS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25 July 2018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49" y="4062549"/>
            <a:ext cx="1527222" cy="11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9274"/>
          </a:xfrm>
        </p:spPr>
        <p:txBody>
          <a:bodyPr/>
          <a:lstStyle/>
          <a:p>
            <a:r>
              <a:rPr lang="en-US" smtClean="0"/>
              <a:t>HIV interventions for PUD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679"/>
            <a:ext cx="8229600" cy="5039486"/>
          </a:xfrm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must </a:t>
            </a:r>
            <a:r>
              <a:rPr lang="en-GB" dirty="0"/>
              <a:t>not only focus on individual </a:t>
            </a:r>
            <a:r>
              <a:rPr lang="en-GB" dirty="0" err="1"/>
              <a:t>behavior</a:t>
            </a:r>
            <a:r>
              <a:rPr lang="en-GB" dirty="0"/>
              <a:t> change </a:t>
            </a:r>
            <a:endParaRPr lang="en-GB" dirty="0" smtClean="0"/>
          </a:p>
          <a:p>
            <a:pPr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but </a:t>
            </a:r>
            <a:r>
              <a:rPr lang="en-GB" dirty="0"/>
              <a:t>also address </a:t>
            </a:r>
            <a:r>
              <a:rPr lang="en-GB" dirty="0" smtClean="0"/>
              <a:t>PUD vulnerability</a:t>
            </a:r>
            <a:r>
              <a:rPr lang="en-GB" dirty="0"/>
              <a:t>, such </a:t>
            </a:r>
            <a:r>
              <a:rPr lang="en-GB" dirty="0" smtClean="0"/>
              <a:t>as:</a:t>
            </a:r>
          </a:p>
          <a:p>
            <a:pPr lvl="1"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criminalization </a:t>
            </a:r>
            <a:r>
              <a:rPr lang="en-GB" dirty="0"/>
              <a:t>and other punitive laws, bylaws, and </a:t>
            </a:r>
            <a:r>
              <a:rPr lang="en-GB" dirty="0" smtClean="0"/>
              <a:t>practices</a:t>
            </a:r>
          </a:p>
          <a:p>
            <a:pPr lvl="1"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stigma </a:t>
            </a:r>
            <a:r>
              <a:rPr lang="en-GB" dirty="0"/>
              <a:t>and </a:t>
            </a:r>
            <a:r>
              <a:rPr lang="en-GB" dirty="0" smtClean="0"/>
              <a:t>discrimination</a:t>
            </a:r>
          </a:p>
          <a:p>
            <a:pPr lvl="1"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poverty</a:t>
            </a:r>
            <a:r>
              <a:rPr lang="en-GB" dirty="0"/>
              <a:t>; housing </a:t>
            </a:r>
            <a:r>
              <a:rPr lang="en-GB" dirty="0" smtClean="0"/>
              <a:t>instability</a:t>
            </a:r>
          </a:p>
          <a:p>
            <a:pPr lvl="1"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violence </a:t>
            </a:r>
            <a:r>
              <a:rPr lang="en-GB" dirty="0"/>
              <a:t>and </a:t>
            </a:r>
            <a:r>
              <a:rPr lang="en-GB" dirty="0" smtClean="0"/>
              <a:t>harassment</a:t>
            </a:r>
          </a:p>
          <a:p>
            <a:pPr lvl="1"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and </a:t>
            </a:r>
            <a:r>
              <a:rPr lang="en-GB" dirty="0"/>
              <a:t>limited access to health, social, and financial services. </a:t>
            </a:r>
            <a:endParaRPr lang="en-GB" dirty="0" smtClean="0"/>
          </a:p>
          <a:p>
            <a:pPr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must </a:t>
            </a:r>
            <a:r>
              <a:rPr lang="en-GB" dirty="0"/>
              <a:t>be grounded in the best possible data for shrewd decision-making. </a:t>
            </a:r>
          </a:p>
          <a:p>
            <a:pPr defTabSz="914400">
              <a:spcBef>
                <a:spcPts val="0"/>
              </a:spcBef>
              <a:buFontTx/>
              <a:buChar char="-"/>
            </a:pPr>
            <a:r>
              <a:rPr lang="en-GB" dirty="0" smtClean="0"/>
              <a:t>PUD must to be </a:t>
            </a:r>
            <a:r>
              <a:rPr lang="en-GB" dirty="0"/>
              <a:t>engage </a:t>
            </a:r>
            <a:r>
              <a:rPr lang="en-GB" dirty="0" smtClean="0"/>
              <a:t>in the </a:t>
            </a:r>
            <a:r>
              <a:rPr lang="en-GB" dirty="0"/>
              <a:t>planning, implementation, and monitoring of national HIV </a:t>
            </a:r>
            <a:r>
              <a:rPr lang="en-GB" dirty="0" smtClean="0"/>
              <a:t>responses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4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7" y="1600201"/>
            <a:ext cx="7174826" cy="4365296"/>
          </a:xfr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3" descr="C:\Users\ECUO\Downloads\Brand Slide PPT for reports_Ligh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13782"/>
            <a:ext cx="12582867" cy="68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3635"/>
          </a:xfrm>
        </p:spPr>
        <p:txBody>
          <a:bodyPr>
            <a:normAutofit/>
          </a:bodyPr>
          <a:lstStyle/>
          <a:p>
            <a:r>
              <a:rPr lang="en-GB" sz="2800" dirty="0"/>
              <a:t>2016 Political Declaration on Ending AIDS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88275"/>
            <a:ext cx="8229600" cy="523789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en-GB" sz="3600" dirty="0"/>
              <a:t>services delivered through community channels to reach 30</a:t>
            </a:r>
            <a:r>
              <a:rPr lang="en-GB" sz="3600" dirty="0" smtClean="0"/>
              <a:t>%,</a:t>
            </a:r>
          </a:p>
          <a:p>
            <a:pPr defTabSz="914400">
              <a:spcBef>
                <a:spcPts val="0"/>
              </a:spcBef>
            </a:pPr>
            <a:r>
              <a:rPr lang="en-GB" sz="3600" dirty="0" smtClean="0"/>
              <a:t>investment </a:t>
            </a:r>
            <a:r>
              <a:rPr lang="en-GB" sz="3600" dirty="0"/>
              <a:t>in social </a:t>
            </a:r>
            <a:r>
              <a:rPr lang="en-GB" sz="3600" dirty="0" smtClean="0"/>
              <a:t>enablers, </a:t>
            </a:r>
            <a:r>
              <a:rPr lang="en-GB" sz="3600" dirty="0"/>
              <a:t>including advocacy, political mobilization, law reform, human rights, public communication, </a:t>
            </a:r>
            <a:endParaRPr lang="en-GB" sz="3600" dirty="0" smtClean="0"/>
          </a:p>
          <a:p>
            <a:pPr defTabSz="914400">
              <a:spcBef>
                <a:spcPts val="0"/>
              </a:spcBef>
            </a:pPr>
            <a:r>
              <a:rPr lang="en-GB" sz="3600" dirty="0" smtClean="0"/>
              <a:t>stigma </a:t>
            </a:r>
            <a:r>
              <a:rPr lang="en-GB" sz="3600" dirty="0"/>
              <a:t>reduction </a:t>
            </a:r>
            <a:r>
              <a:rPr lang="en-GB" sz="3600" dirty="0" smtClean="0"/>
              <a:t>- </a:t>
            </a:r>
            <a:r>
              <a:rPr lang="en-GB" sz="3600" dirty="0"/>
              <a:t>to account for 6% of global AIDS </a:t>
            </a:r>
            <a:r>
              <a:rPr lang="en-GB" sz="3600" dirty="0" smtClean="0"/>
              <a:t>investments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360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 and People who use drugs </a:t>
            </a:r>
            <a:br>
              <a:rPr lang="en-US" dirty="0" smtClean="0"/>
            </a:br>
            <a:r>
              <a:rPr lang="en-US" dirty="0" smtClean="0"/>
              <a:t>in Eastern Europe and 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</a:t>
            </a:r>
            <a:r>
              <a:rPr lang="en-US" dirty="0"/>
              <a:t>% of new HIV infections in the region in 2015. </a:t>
            </a:r>
            <a:endParaRPr lang="en-US" dirty="0" smtClean="0"/>
          </a:p>
          <a:p>
            <a:r>
              <a:rPr lang="en-US" dirty="0" smtClean="0"/>
              <a:t>HIV </a:t>
            </a:r>
            <a:r>
              <a:rPr lang="en-US" dirty="0"/>
              <a:t>prevalence among PWID ranges from 8.5% in Kazakhstan to 25.1% in Belarus,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reached over 60% in several Russian industrial cities.</a:t>
            </a:r>
            <a:endParaRPr lang="ru-RU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1384"/>
          </a:xfrm>
        </p:spPr>
        <p:txBody>
          <a:bodyPr>
            <a:noAutofit/>
          </a:bodyPr>
          <a:lstStyle/>
          <a:p>
            <a:r>
              <a:rPr lang="en-US" sz="2800" dirty="0" smtClean="0"/>
              <a:t>HIV and Women Who </a:t>
            </a:r>
            <a:r>
              <a:rPr lang="en-US" sz="2800" dirty="0"/>
              <a:t>U</a:t>
            </a:r>
            <a:r>
              <a:rPr lang="en-US" sz="2800" dirty="0" smtClean="0"/>
              <a:t>se Drugs in EECA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1203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2016, 14% of all HIV cases reported in </a:t>
            </a:r>
            <a:r>
              <a:rPr lang="en-US" b="1" dirty="0"/>
              <a:t>Kazakhstan</a:t>
            </a:r>
            <a:r>
              <a:rPr lang="en-US" dirty="0"/>
              <a:t> were among women who use drugs, yet there is </a:t>
            </a:r>
            <a:r>
              <a:rPr lang="en-US" b="1" dirty="0"/>
              <a:t>no population size estimate</a:t>
            </a:r>
            <a:r>
              <a:rPr lang="en-US" dirty="0"/>
              <a:t> for </a:t>
            </a:r>
            <a:r>
              <a:rPr lang="en-US" dirty="0" smtClean="0"/>
              <a:t>them </a:t>
            </a:r>
            <a:r>
              <a:rPr lang="en-US" dirty="0"/>
              <a:t>in the country, so more sophisticated epidemiological calculations remain impossible.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/>
              <a:t>Russia</a:t>
            </a:r>
            <a:r>
              <a:rPr lang="en-US" dirty="0"/>
              <a:t> alone, the unofficial number of PWUD is 1.7 million. </a:t>
            </a:r>
            <a:r>
              <a:rPr lang="en-US" dirty="0" smtClean="0"/>
              <a:t>It </a:t>
            </a:r>
            <a:r>
              <a:rPr lang="en-US" dirty="0"/>
              <a:t>can be assumed that approximately 425,000 PWUD in Russia are women. Assuming that an estimated 57% of them are HIV-positive could potentially indicate that over </a:t>
            </a:r>
            <a:r>
              <a:rPr lang="en-US" b="1" dirty="0"/>
              <a:t>242,000 women who inject drugs are living with HIV.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599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transmission </a:t>
            </a:r>
            <a:br>
              <a:rPr lang="en-US" dirty="0" smtClean="0"/>
            </a:br>
            <a:r>
              <a:rPr lang="en-US" dirty="0" smtClean="0"/>
              <a:t>and women who use drugs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298697"/>
              </p:ext>
            </p:extLst>
          </p:nvPr>
        </p:nvGraphicFramePr>
        <p:xfrm>
          <a:off x="457200" y="1600201"/>
          <a:ext cx="4219303" cy="312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8760404"/>
              </p:ext>
            </p:extLst>
          </p:nvPr>
        </p:nvGraphicFramePr>
        <p:xfrm>
          <a:off x="4963885" y="2677885"/>
          <a:ext cx="3984171" cy="343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26034" y="1724297"/>
            <a:ext cx="15283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Ukraine,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87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60051"/>
              </p:ext>
            </p:extLst>
          </p:nvPr>
        </p:nvGraphicFramePr>
        <p:xfrm>
          <a:off x="541390" y="448236"/>
          <a:ext cx="8364071" cy="567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62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6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Enabling Environment for PUD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1149"/>
            <a:ext cx="8229600" cy="52250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safe environment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decriminalisation</a:t>
            </a:r>
            <a:r>
              <a:rPr lang="en-US" dirty="0" smtClean="0"/>
              <a:t> of drug use, sex work, HIV transmission </a:t>
            </a:r>
          </a:p>
          <a:p>
            <a:r>
              <a:rPr lang="en-US" dirty="0" smtClean="0"/>
              <a:t>Develop capacity </a:t>
            </a:r>
            <a:r>
              <a:rPr lang="en-US" dirty="0"/>
              <a:t>and </a:t>
            </a:r>
            <a:r>
              <a:rPr lang="en-US" dirty="0" smtClean="0"/>
              <a:t>provide resources </a:t>
            </a:r>
            <a:r>
              <a:rPr lang="en-US" dirty="0"/>
              <a:t>to become human rights defenders</a:t>
            </a:r>
            <a:r>
              <a:rPr lang="en-US" dirty="0" smtClean="0"/>
              <a:t>, </a:t>
            </a:r>
            <a:r>
              <a:rPr lang="en-US" dirty="0"/>
              <a:t>to meet or assemble </a:t>
            </a:r>
            <a:r>
              <a:rPr lang="en-US" dirty="0" smtClean="0"/>
              <a:t>peacefully, to form</a:t>
            </a:r>
            <a:r>
              <a:rPr lang="en-US" dirty="0"/>
              <a:t>, </a:t>
            </a:r>
            <a:r>
              <a:rPr lang="en-US" dirty="0" smtClean="0"/>
              <a:t>join, </a:t>
            </a:r>
            <a:r>
              <a:rPr lang="en-US" dirty="0"/>
              <a:t>participate in </a:t>
            </a:r>
            <a:r>
              <a:rPr lang="en-US" dirty="0" smtClean="0"/>
              <a:t>and </a:t>
            </a:r>
            <a:r>
              <a:rPr lang="en-US" dirty="0"/>
              <a:t>to communicate with </a:t>
            </a:r>
            <a:r>
              <a:rPr lang="en-US" dirty="0" smtClean="0"/>
              <a:t>non-governmental </a:t>
            </a:r>
            <a:r>
              <a:rPr lang="en-US" dirty="0"/>
              <a:t>organizations, </a:t>
            </a:r>
            <a:r>
              <a:rPr lang="en-US" dirty="0" smtClean="0"/>
              <a:t>associations, groups, or </a:t>
            </a:r>
            <a:r>
              <a:rPr lang="en-US" dirty="0"/>
              <a:t>intergovernmental </a:t>
            </a:r>
            <a:r>
              <a:rPr lang="en-US" dirty="0" smtClean="0"/>
              <a:t>organizations</a:t>
            </a:r>
          </a:p>
          <a:p>
            <a:pPr marL="0" indent="0" algn="ctr">
              <a:buNone/>
            </a:pPr>
            <a:r>
              <a:rPr lang="en-US" b="1" i="1" dirty="0" smtClean="0"/>
              <a:t>The </a:t>
            </a:r>
            <a:r>
              <a:rPr lang="en-US" b="1" i="1" dirty="0"/>
              <a:t>existing repressive laws and structural violence prevent </a:t>
            </a:r>
            <a:r>
              <a:rPr lang="en-US" b="1" i="1" dirty="0" smtClean="0"/>
              <a:t>PUD </a:t>
            </a:r>
            <a:r>
              <a:rPr lang="en-US" b="1" i="1" dirty="0"/>
              <a:t>from participating in peaceful activities against violations of human rights and fundamental freedoms and demand from the governments to take all necessary measures to ensure the protection by the competent </a:t>
            </a:r>
            <a:r>
              <a:rPr lang="en-US" b="1" i="1" dirty="0" smtClean="0"/>
              <a:t>authorities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63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for PWID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2697"/>
            <a:ext cx="8229600" cy="49334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Time, working hours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Voice and Engagement of People who use drugs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Integration, including ART, TB, OST treatment/substance use literacy, SRHR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8" y="274639"/>
            <a:ext cx="8209722" cy="600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 to Check Drugs Interactions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95" y="1858548"/>
            <a:ext cx="5456805" cy="3919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045"/>
            <a:ext cx="3632258" cy="20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5022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12938</TotalTime>
  <Words>665</Words>
  <Application>Microsoft Office PowerPoint</Application>
  <PresentationFormat>On-screen Show (4:3)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Raleway</vt:lpstr>
      <vt:lpstr>Roboto</vt:lpstr>
      <vt:lpstr>AIDS 2016_Template</vt:lpstr>
      <vt:lpstr>Key population-led health services: Optimizing prevention and care  People who inject drugs:  Our needs matter  when getting us into services </vt:lpstr>
      <vt:lpstr>2016 Political Declaration on Ending AIDS</vt:lpstr>
      <vt:lpstr>HIV and People who use drugs  in Eastern Europe and Central Asia</vt:lpstr>
      <vt:lpstr>HIV and Women Who Use Drugs in EECA</vt:lpstr>
      <vt:lpstr>Vertical transmission  and women who use drugs</vt:lpstr>
      <vt:lpstr>PowerPoint Presentation</vt:lpstr>
      <vt:lpstr>Enabling Environment for PUD</vt:lpstr>
      <vt:lpstr>Service delivery for PWID</vt:lpstr>
      <vt:lpstr>Tool to Check Drugs Interactions</vt:lpstr>
      <vt:lpstr>HIV interventions for PUD </vt:lpstr>
      <vt:lpstr>Sample slide 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60</cp:revision>
  <cp:lastPrinted>2017-01-16T15:31:13Z</cp:lastPrinted>
  <dcterms:created xsi:type="dcterms:W3CDTF">2017-01-13T09:09:35Z</dcterms:created>
  <dcterms:modified xsi:type="dcterms:W3CDTF">2018-07-25T09:59:33Z</dcterms:modified>
</cp:coreProperties>
</file>